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7" r:id="rId4"/>
    <p:sldId id="260" r:id="rId5"/>
    <p:sldId id="279" r:id="rId6"/>
    <p:sldId id="280" r:id="rId7"/>
    <p:sldId id="283" r:id="rId8"/>
    <p:sldId id="276" r:id="rId9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BFF"/>
    <a:srgbClr val="C7CDD7"/>
    <a:srgbClr val="000066"/>
    <a:srgbClr val="003366"/>
    <a:srgbClr val="327FBE"/>
    <a:srgbClr val="E5F6FB"/>
    <a:srgbClr val="AFF7FF"/>
    <a:srgbClr val="0091FE"/>
    <a:srgbClr val="5D9FD5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9645" autoAdjust="0"/>
  </p:normalViewPr>
  <p:slideViewPr>
    <p:cSldViewPr>
      <p:cViewPr>
        <p:scale>
          <a:sx n="73" d="100"/>
          <a:sy n="73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1200" b="1" dirty="0" smtClean="0"/>
        </a:p>
        <a:p>
          <a:endParaRPr lang="ru-RU" sz="1200" b="1" dirty="0" smtClean="0"/>
        </a:p>
        <a:p>
          <a:endParaRPr lang="ru-RU" sz="1200" b="1" dirty="0" smtClean="0"/>
        </a:p>
        <a:p>
          <a:endParaRPr lang="ru-RU" sz="1200" b="1" dirty="0" smtClean="0"/>
        </a:p>
        <a:p>
          <a:endParaRPr lang="ru-RU" sz="1200" b="1" dirty="0" smtClean="0"/>
        </a:p>
        <a:p>
          <a:r>
            <a:rPr lang="ru-RU" sz="1200" b="1" dirty="0" smtClean="0"/>
            <a:t>Федеральный уровень</a:t>
          </a:r>
          <a:endParaRPr lang="ru-RU" sz="1200" b="1" dirty="0"/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FFC000">
            <a:alpha val="70000"/>
          </a:srgbClr>
        </a:solidFill>
      </dgm:spPr>
      <dgm:t>
        <a:bodyPr/>
        <a:lstStyle/>
        <a:p>
          <a:r>
            <a:rPr lang="ru-RU" sz="1200" b="1" dirty="0" smtClean="0"/>
            <a:t>Региональный уровень</a:t>
          </a:r>
          <a:endParaRPr lang="ru-RU" sz="1200" b="1" dirty="0"/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pPr algn="ctr"/>
          <a:r>
            <a:rPr lang="ru-RU" sz="1200" b="1" dirty="0" smtClean="0"/>
            <a:t>Уровень организации</a:t>
          </a:r>
          <a:endParaRPr lang="ru-RU" sz="1200" b="1" dirty="0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 custLinFactNeighborX="-973" custLinFactNeighborY="44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73" custLinFactNeighborY="-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49FAC3-D779-4BBC-A719-A6DEF18610EB}" type="presOf" srcId="{CBB2EDB4-08BF-49DB-9282-C363CE23E3D0}" destId="{8064A9E2-4365-4891-A563-4210D9FE6047}" srcOrd="1" destOrd="0" presId="urn:microsoft.com/office/officeart/2005/8/layout/pyramid1"/>
    <dgm:cxn modelId="{8BF4CFD6-A6C9-42E6-8FFE-29E52631AC9B}" type="presOf" srcId="{8380A261-4409-4C6B-8A07-0D64C5422F6D}" destId="{3405B94A-B110-4EB0-B99D-680A85764021}" srcOrd="0" destOrd="0" presId="urn:microsoft.com/office/officeart/2005/8/layout/pyramid1"/>
    <dgm:cxn modelId="{B4588525-9615-458A-B195-165BE3B9D0E4}" type="presOf" srcId="{8380A261-4409-4C6B-8A07-0D64C5422F6D}" destId="{EB789FCB-B92C-4A52-BB06-4A95FA62001B}" srcOrd="1" destOrd="0" presId="urn:microsoft.com/office/officeart/2005/8/layout/pyramid1"/>
    <dgm:cxn modelId="{B8E0D1C2-9641-4D67-9886-38E95AE7D03E}" type="presOf" srcId="{C055D918-0D48-44D3-9287-CAE1B93EB64A}" destId="{8C222443-D6D5-437E-8A06-7845FF64044F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0F943E3E-E2A1-4CD7-B16B-7A5C58C87575}" type="presOf" srcId="{F014B99B-BC0F-4D51-AA35-03139CBC5BDF}" destId="{47753778-DDCD-4F66-8671-0963E55AC1AB}" srcOrd="0" destOrd="0" presId="urn:microsoft.com/office/officeart/2005/8/layout/pyramid1"/>
    <dgm:cxn modelId="{C8F161AA-44F7-422D-A67D-C84BE5E9C2F7}" type="presOf" srcId="{F014B99B-BC0F-4D51-AA35-03139CBC5BDF}" destId="{158BBE6D-1C8E-4142-827F-B1B32D20364B}" srcOrd="1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6042C474-BE7E-437C-8661-2042601C9F2D}" type="presOf" srcId="{CBB2EDB4-08BF-49DB-9282-C363CE23E3D0}" destId="{7099C5AD-A666-455F-9144-31509FAE35FB}" srcOrd="0" destOrd="0" presId="urn:microsoft.com/office/officeart/2005/8/layout/pyramid1"/>
    <dgm:cxn modelId="{01DBBFE3-1FD0-4565-9E53-5659D6F58615}" type="presParOf" srcId="{8C222443-D6D5-437E-8A06-7845FF64044F}" destId="{8E592AC7-B094-488F-86DE-8B46AA43A5F7}" srcOrd="0" destOrd="0" presId="urn:microsoft.com/office/officeart/2005/8/layout/pyramid1"/>
    <dgm:cxn modelId="{462DC505-B394-4F1D-9F37-332D037259F5}" type="presParOf" srcId="{8E592AC7-B094-488F-86DE-8B46AA43A5F7}" destId="{47753778-DDCD-4F66-8671-0963E55AC1AB}" srcOrd="0" destOrd="0" presId="urn:microsoft.com/office/officeart/2005/8/layout/pyramid1"/>
    <dgm:cxn modelId="{07B19AEA-77D4-4A3B-BE9A-715068864E8C}" type="presParOf" srcId="{8E592AC7-B094-488F-86DE-8B46AA43A5F7}" destId="{158BBE6D-1C8E-4142-827F-B1B32D20364B}" srcOrd="1" destOrd="0" presId="urn:microsoft.com/office/officeart/2005/8/layout/pyramid1"/>
    <dgm:cxn modelId="{12CC43C9-7C7C-4E10-8BA9-0BBE8AD6325A}" type="presParOf" srcId="{8C222443-D6D5-437E-8A06-7845FF64044F}" destId="{08609C55-E487-4600-AFD0-8994D3888F22}" srcOrd="1" destOrd="0" presId="urn:microsoft.com/office/officeart/2005/8/layout/pyramid1"/>
    <dgm:cxn modelId="{7CF886AA-192C-4B2E-8E2E-B4FD194918A5}" type="presParOf" srcId="{08609C55-E487-4600-AFD0-8994D3888F22}" destId="{7099C5AD-A666-455F-9144-31509FAE35FB}" srcOrd="0" destOrd="0" presId="urn:microsoft.com/office/officeart/2005/8/layout/pyramid1"/>
    <dgm:cxn modelId="{1ACCB444-0C82-48F7-B374-1FB19355019E}" type="presParOf" srcId="{08609C55-E487-4600-AFD0-8994D3888F22}" destId="{8064A9E2-4365-4891-A563-4210D9FE6047}" srcOrd="1" destOrd="0" presId="urn:microsoft.com/office/officeart/2005/8/layout/pyramid1"/>
    <dgm:cxn modelId="{902663B9-0AE3-46C0-8ED4-041F0382F4D6}" type="presParOf" srcId="{8C222443-D6D5-437E-8A06-7845FF64044F}" destId="{4E66420A-6794-4210-A8DC-A681DFE94B26}" srcOrd="2" destOrd="0" presId="urn:microsoft.com/office/officeart/2005/8/layout/pyramid1"/>
    <dgm:cxn modelId="{455F74C4-4159-453A-BA59-AF5DB613AA7C}" type="presParOf" srcId="{4E66420A-6794-4210-A8DC-A681DFE94B26}" destId="{3405B94A-B110-4EB0-B99D-680A85764021}" srcOrd="0" destOrd="0" presId="urn:microsoft.com/office/officeart/2005/8/layout/pyramid1"/>
    <dgm:cxn modelId="{80B0F575-85DE-4AA9-922A-1108EC838811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616299" y="87507"/>
          <a:ext cx="1632180" cy="1968218"/>
        </a:xfrm>
        <a:prstGeom prst="trapezoid">
          <a:avLst>
            <a:gd name="adj" fmla="val 5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Федеральный уровень</a:t>
          </a:r>
          <a:endParaRPr lang="ru-RU" sz="1200" b="1" kern="1200" dirty="0"/>
        </a:p>
      </dsp:txBody>
      <dsp:txXfrm>
        <a:off x="1616299" y="87507"/>
        <a:ext cx="1632180" cy="1968218"/>
      </dsp:txXfrm>
    </dsp:sp>
    <dsp:sp modelId="{7099C5AD-A666-455F-9144-31509FAE35FB}">
      <dsp:nvSpPr>
        <dsp:cNvPr id="0" name=""/>
        <dsp:cNvSpPr/>
      </dsp:nvSpPr>
      <dsp:spPr>
        <a:xfrm>
          <a:off x="810247" y="1987290"/>
          <a:ext cx="3264361" cy="1968218"/>
        </a:xfrm>
        <a:prstGeom prst="trapezoid">
          <a:avLst>
            <a:gd name="adj" fmla="val 41463"/>
          </a:avLst>
        </a:prstGeom>
        <a:solidFill>
          <a:srgbClr val="FFC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Региональный уровень</a:t>
          </a:r>
          <a:endParaRPr lang="ru-RU" sz="1200" b="1" kern="1200" dirty="0"/>
        </a:p>
      </dsp:txBody>
      <dsp:txXfrm>
        <a:off x="1381510" y="1987290"/>
        <a:ext cx="2121835" cy="1968218"/>
      </dsp:txXfrm>
    </dsp:sp>
    <dsp:sp modelId="{3405B94A-B110-4EB0-B99D-680A85764021}">
      <dsp:nvSpPr>
        <dsp:cNvPr id="0" name=""/>
        <dsp:cNvSpPr/>
      </dsp:nvSpPr>
      <dsp:spPr>
        <a:xfrm>
          <a:off x="0" y="3917365"/>
          <a:ext cx="4896543" cy="1968218"/>
        </a:xfrm>
        <a:prstGeom prst="trapezoid">
          <a:avLst>
            <a:gd name="adj" fmla="val 41463"/>
          </a:avLst>
        </a:prstGeom>
        <a:solidFill>
          <a:schemeClr val="accent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Уровень организации</a:t>
          </a:r>
          <a:endParaRPr lang="ru-RU" sz="1200" b="1" kern="1200" dirty="0"/>
        </a:p>
      </dsp:txBody>
      <dsp:txXfrm>
        <a:off x="856895" y="3917365"/>
        <a:ext cx="3182752" cy="1968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aramelka.029@bk.ru" TargetMode="External"/><Relationship Id="rId2" Type="http://schemas.openxmlformats.org/officeDocument/2006/relationships/hyperlink" Target="http://karamelka29.kuz-edu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7670086" cy="1754326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3600" b="1" dirty="0" smtClean="0">
                <a:latin typeface="Times New Roman" pitchFamily="18" charset="0"/>
                <a:cs typeface="Times New Roman" pitchFamily="18" charset="0"/>
              </a:rPr>
              <a:t>птимизация процесса подготовки воспитателей к рабочей смене.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3600" b="1" dirty="0" smtClean="0">
                <a:latin typeface="Times New Roman" pitchFamily="18" charset="0"/>
                <a:cs typeface="Times New Roman" pitchFamily="18" charset="0"/>
              </a:rPr>
              <a:t>ведение системы 5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00636"/>
            <a:ext cx="5072098" cy="830997"/>
          </a:xfrm>
        </p:spPr>
        <p:txBody>
          <a:bodyPr/>
          <a:lstStyle/>
          <a:p>
            <a:r>
              <a:rPr b="1" dirty="0" smtClean="0">
                <a:latin typeface="Times New Roman" pitchFamily="18" charset="0"/>
                <a:cs typeface="Times New Roman" pitchFamily="18" charset="0"/>
              </a:rPr>
              <a:t>МБДОУ ДСКВ №29 "</a:t>
            </a:r>
            <a:r>
              <a:rPr b="1" dirty="0" err="1" smtClean="0">
                <a:latin typeface="Times New Roman" pitchFamily="18" charset="0"/>
                <a:cs typeface="Times New Roman" pitchFamily="18" charset="0"/>
              </a:rPr>
              <a:t>Карамелька</a:t>
            </a:r>
            <a:r>
              <a:rPr b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2008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26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62" y="3284984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31840" y="1340768"/>
            <a:ext cx="4104457" cy="106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ru-RU" sz="1400" b="1" dirty="0" err="1" smtClean="0"/>
              <a:t>Тартыкова</a:t>
            </a:r>
            <a:r>
              <a:rPr lang="ru-RU" sz="1400" b="1" dirty="0" smtClean="0"/>
              <a:t> Оксана Викторовна- старший </a:t>
            </a:r>
            <a:r>
              <a:rPr lang="ru-RU" sz="1400" b="1" dirty="0" err="1" smtClean="0"/>
              <a:t>воспитатель-МБДОУ</a:t>
            </a:r>
            <a:r>
              <a:rPr lang="ru-RU" sz="1400" b="1" dirty="0" smtClean="0"/>
              <a:t> ДСКВ № 29 «Карамелька»</a:t>
            </a:r>
          </a:p>
          <a:p>
            <a:pPr lvl="0" algn="l">
              <a:lnSpc>
                <a:spcPct val="115000"/>
              </a:lnSpc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3284984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/>
              <a:t>Пужайкина</a:t>
            </a:r>
            <a:r>
              <a:rPr lang="ru-RU" sz="1400" b="1" dirty="0" smtClean="0"/>
              <a:t> Маргарита Владимировна -воспитатель- МБДОУ ДСКВ № 29 «Карамелька»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194981" y="3284984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Семёнова Ирина Николаевна -воспитатель- МБДОУ ДСКВ № 29 «Карамелька»</a:t>
            </a:r>
            <a:endParaRPr lang="ru-RU" sz="1400" b="1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71600" y="4869160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Южанина Ангелина Матвеевна-воспитатель- МБДОУ ДСКВ № 29 «Карамелька»</a:t>
            </a:r>
            <a:endParaRPr lang="ru-RU" sz="1400" b="1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69160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543600" y="4797152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/>
              <a:t>Черногузова</a:t>
            </a:r>
            <a:r>
              <a:rPr lang="ru-RU" sz="1400" b="1" dirty="0" smtClean="0"/>
              <a:t> Инна Константиновна-воспитатель- МБДОУ ДСКВ № 29 «Карамелька»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7161" y="116633"/>
            <a:ext cx="3497047" cy="669162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5" t="28213" r="22225" b="13362"/>
          <a:stretch/>
        </p:blipFill>
        <p:spPr bwMode="auto">
          <a:xfrm>
            <a:off x="126944" y="1484785"/>
            <a:ext cx="90240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361562516"/>
              </p:ext>
            </p:extLst>
          </p:nvPr>
        </p:nvGraphicFramePr>
        <p:xfrm>
          <a:off x="4067944" y="764704"/>
          <a:ext cx="4896543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95536" y="1431165"/>
            <a:ext cx="381642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Длительный процесс подготовки воспитателя к рабочей смене.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Временные потери на поиск и корректировку учебно – методического материала.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Передвижение между кабинетами для уточнения и корректировки информации.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Отсутствие самоорганизации.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5580112" y="6165304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6300192" y="6165304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6948264" y="6165304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7596336" y="6165304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7944" y="1754220"/>
            <a:ext cx="1661801" cy="27031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100" dirty="0" smtClean="0"/>
              <a:t>Рабочее место воспитателя</a:t>
            </a:r>
          </a:p>
          <a:p>
            <a:pPr>
              <a:defRPr/>
            </a:pPr>
            <a:endParaRPr lang="ru-RU" sz="1100" dirty="0" smtClean="0"/>
          </a:p>
          <a:p>
            <a:pPr algn="ctr">
              <a:defRPr/>
            </a:pPr>
            <a:r>
              <a:rPr lang="ru-RU" sz="1100" b="1" dirty="0" smtClean="0"/>
              <a:t>Поиск</a:t>
            </a:r>
          </a:p>
          <a:p>
            <a:pPr algn="ctr">
              <a:defRPr/>
            </a:pPr>
            <a:r>
              <a:rPr lang="ru-RU" sz="1100" b="1" dirty="0" smtClean="0"/>
              <a:t>Учебно-методических  материалов: </a:t>
            </a:r>
            <a:r>
              <a:rPr lang="ru-RU" sz="1100" dirty="0" smtClean="0"/>
              <a:t>конспекты, сценарии на бумажных носителях (я ящиках, на рабочих столах,  на полках шкафов, в электронном виде, файлы на компьютере).</a:t>
            </a:r>
          </a:p>
          <a:p>
            <a:pPr algn="ctr">
              <a:defRPr/>
            </a:pPr>
            <a:r>
              <a:rPr lang="ru-RU" sz="1100" dirty="0" smtClean="0"/>
              <a:t>(15 мин.)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508" y="1772816"/>
            <a:ext cx="360040" cy="12144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7816" y="1321264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130255" y="2211825"/>
            <a:ext cx="39299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250764" y="2165156"/>
            <a:ext cx="42255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19620" y="1753249"/>
            <a:ext cx="1628903" cy="26612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100" dirty="0"/>
              <a:t>Рабочее место воспитателя</a:t>
            </a:r>
          </a:p>
          <a:p>
            <a:pPr>
              <a:defRPr/>
            </a:pPr>
            <a:endParaRPr lang="ru-RU" sz="1100" dirty="0"/>
          </a:p>
          <a:p>
            <a:pPr algn="ctr">
              <a:defRPr/>
            </a:pPr>
            <a:r>
              <a:rPr lang="ru-RU" sz="1100" b="1" dirty="0" smtClean="0"/>
              <a:t>Отбор расходных материалов: </a:t>
            </a:r>
            <a:r>
              <a:rPr lang="ru-RU" sz="1100" dirty="0" smtClean="0"/>
              <a:t>бумага, клей, краски, карандаши;</a:t>
            </a:r>
          </a:p>
          <a:p>
            <a:pPr algn="ctr">
              <a:defRPr/>
            </a:pPr>
            <a:r>
              <a:rPr lang="ru-RU" sz="1100" dirty="0" smtClean="0"/>
              <a:t>Инвентаря: кисти, ножницы, доски для лепки. ( на полках шкафа)</a:t>
            </a:r>
          </a:p>
          <a:p>
            <a:pPr algn="ctr">
              <a:defRPr/>
            </a:pPr>
            <a:r>
              <a:rPr lang="ru-RU" sz="1100" dirty="0" smtClean="0"/>
              <a:t>(10 мин.)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73319" y="1749239"/>
            <a:ext cx="1456936" cy="26489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100" dirty="0"/>
              <a:t>Рабочее место воспитателя</a:t>
            </a:r>
          </a:p>
          <a:p>
            <a:pPr>
              <a:defRPr/>
            </a:pPr>
            <a:endParaRPr lang="ru-RU" sz="1100" dirty="0"/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Поиск дидактических материалов: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Демонстрационных и раздаточный материал (на полках шкафов, мультимедийные презентации, файлы на компьютере)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(10 мин.)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46350" y="1415904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3</a:t>
            </a:r>
            <a:endParaRPr lang="ru-RU" sz="9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38571" y="1388877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2</a:t>
            </a:r>
            <a:endParaRPr lang="ru-RU" sz="9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607298" y="1711758"/>
            <a:ext cx="357190" cy="13573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83568" y="188640"/>
            <a:ext cx="7773272" cy="13573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30238" algn="l"/>
              </a:tabLst>
            </a:pPr>
            <a: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  <a:t>Карта текущего состояния процесса</a:t>
            </a:r>
            <a:b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2000" dirty="0">
                <a:latin typeface="Franklin Gothic Medium" pitchFamily="34" charset="0"/>
              </a:rPr>
              <a:t>«Оптимизация процесса подготовки воспитателей к рабочей смене. Введение системы </a:t>
            </a:r>
            <a:r>
              <a:rPr lang="ru-RU" sz="2000" dirty="0" smtClean="0">
                <a:latin typeface="Franklin Gothic Medium" pitchFamily="34" charset="0"/>
              </a:rPr>
              <a:t>5S»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6726" y="548910"/>
            <a:ext cx="24956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1600" b="1" dirty="0" smtClean="0">
              <a:solidFill>
                <a:srgbClr val="C00000"/>
              </a:solidFill>
              <a:cs typeface="Arial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srgbClr val="C00000"/>
                </a:solidFill>
                <a:cs typeface="Arial" charset="0"/>
              </a:rPr>
              <a:t>ВПП</a:t>
            </a:r>
            <a:endParaRPr lang="ru-RU" sz="1200" b="1" dirty="0">
              <a:solidFill>
                <a:srgbClr val="C00000"/>
              </a:solidFill>
              <a:cs typeface="Arial" charset="0"/>
            </a:endParaRPr>
          </a:p>
          <a:p>
            <a:pPr>
              <a:defRPr/>
            </a:pPr>
            <a:r>
              <a:rPr lang="ru-RU" sz="1200" b="1" dirty="0">
                <a:solidFill>
                  <a:srgbClr val="C00000"/>
                </a:solidFill>
                <a:cs typeface="Arial" charset="0"/>
              </a:rPr>
              <a:t> (время протекания процесса) 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C00000"/>
                </a:solidFill>
                <a:cs typeface="Arial" charset="0"/>
              </a:rPr>
              <a:t>60 </a:t>
            </a:r>
            <a:r>
              <a:rPr lang="ru-RU" sz="1200" b="1" dirty="0" smtClean="0">
                <a:solidFill>
                  <a:srgbClr val="C00000"/>
                </a:solidFill>
                <a:cs typeface="Arial" charset="0"/>
              </a:rPr>
              <a:t>мин.</a:t>
            </a:r>
            <a:endParaRPr lang="ru-RU" sz="12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5" name="Пятно 1 24"/>
          <p:cNvSpPr/>
          <p:nvPr/>
        </p:nvSpPr>
        <p:spPr>
          <a:xfrm>
            <a:off x="3227968" y="1422259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Пятно 1 26"/>
          <p:cNvSpPr/>
          <p:nvPr/>
        </p:nvSpPr>
        <p:spPr>
          <a:xfrm>
            <a:off x="5351353" y="1092608"/>
            <a:ext cx="500066" cy="34681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Пятно 1 27"/>
          <p:cNvSpPr/>
          <p:nvPr/>
        </p:nvSpPr>
        <p:spPr>
          <a:xfrm>
            <a:off x="5703521" y="1403729"/>
            <a:ext cx="500066" cy="3709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Пятно 1 30"/>
          <p:cNvSpPr/>
          <p:nvPr/>
        </p:nvSpPr>
        <p:spPr>
          <a:xfrm>
            <a:off x="1051207" y="1366594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Пятно 1 31"/>
          <p:cNvSpPr/>
          <p:nvPr/>
        </p:nvSpPr>
        <p:spPr>
          <a:xfrm>
            <a:off x="5084038" y="1439418"/>
            <a:ext cx="500066" cy="33049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Пятно 1 32"/>
          <p:cNvSpPr/>
          <p:nvPr/>
        </p:nvSpPr>
        <p:spPr>
          <a:xfrm>
            <a:off x="3575605" y="1423256"/>
            <a:ext cx="500066" cy="36004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" name="Пятно 1 33"/>
          <p:cNvSpPr/>
          <p:nvPr/>
        </p:nvSpPr>
        <p:spPr>
          <a:xfrm>
            <a:off x="1511996" y="1350237"/>
            <a:ext cx="500066" cy="36004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31439" y="1412454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6151865" y="2246661"/>
            <a:ext cx="39299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8173763" y="2251100"/>
            <a:ext cx="39299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544860" y="1796117"/>
            <a:ext cx="1628903" cy="26612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100" dirty="0"/>
              <a:t>Рабочее место воспитателя</a:t>
            </a:r>
          </a:p>
          <a:p>
            <a:pPr>
              <a:defRPr/>
            </a:pPr>
            <a:endParaRPr lang="ru-RU" sz="1100" dirty="0"/>
          </a:p>
          <a:p>
            <a:pPr algn="ctr">
              <a:defRPr/>
            </a:pPr>
            <a:r>
              <a:rPr lang="ru-RU" sz="1100" b="1" dirty="0" smtClean="0"/>
              <a:t>Подготовка раздаточного материала:  </a:t>
            </a:r>
            <a:r>
              <a:rPr lang="ru-RU" sz="1100" dirty="0" smtClean="0"/>
              <a:t>карточки, тетради, листы, материал для лепки, аппликации.</a:t>
            </a:r>
          </a:p>
          <a:p>
            <a:pPr>
              <a:defRPr/>
            </a:pPr>
            <a:r>
              <a:rPr lang="ru-RU" sz="1100" dirty="0" smtClean="0"/>
              <a:t>(в ящиках, на </a:t>
            </a:r>
            <a:r>
              <a:rPr lang="ru-RU" sz="1100" dirty="0"/>
              <a:t>полках шкафа</a:t>
            </a:r>
            <a:r>
              <a:rPr lang="ru-RU" sz="1100" dirty="0" smtClean="0"/>
              <a:t>)</a:t>
            </a:r>
          </a:p>
          <a:p>
            <a:pPr>
              <a:defRPr/>
            </a:pPr>
            <a:r>
              <a:rPr lang="ru-RU" sz="1100" dirty="0" smtClean="0"/>
              <a:t>(25 мин.)</a:t>
            </a:r>
            <a:endParaRPr lang="ru-RU" sz="1100" dirty="0"/>
          </a:p>
          <a:p>
            <a:pPr algn="ctr">
              <a:defRPr/>
            </a:pPr>
            <a:endParaRPr lang="ru-RU" sz="1100" dirty="0"/>
          </a:p>
        </p:txBody>
      </p:sp>
      <p:sp>
        <p:nvSpPr>
          <p:cNvPr id="38" name="Пятно 1 37"/>
          <p:cNvSpPr/>
          <p:nvPr/>
        </p:nvSpPr>
        <p:spPr>
          <a:xfrm>
            <a:off x="7195857" y="1427909"/>
            <a:ext cx="500066" cy="34681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" name="Пятно 1 38"/>
          <p:cNvSpPr/>
          <p:nvPr/>
        </p:nvSpPr>
        <p:spPr>
          <a:xfrm>
            <a:off x="7813812" y="1412454"/>
            <a:ext cx="500066" cy="3709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40" name="Picture 3" descr="C:\Users\Маргарита\Downloads\WhatsApp Image 2022-01-18 at 17.32.43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6" y="4768509"/>
            <a:ext cx="1481496" cy="197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s012.radikal.ru/i320/1101/a3/f03e0d9c4a3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63"/>
          <a:stretch/>
        </p:blipFill>
        <p:spPr bwMode="auto">
          <a:xfrm>
            <a:off x="2538639" y="4772566"/>
            <a:ext cx="1454544" cy="19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ргарита\Downloads\WhatsApp Image 2022-01-18 at 17.51.3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62" y="4820069"/>
            <a:ext cx="2068425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ain-cdn.sbermegamarket.ru/big2/hlr-system/16886811024/100025488671b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19" y="4600784"/>
            <a:ext cx="2427681" cy="205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6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8" y="332656"/>
            <a:ext cx="8686800" cy="84717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/>
              <a:t>Анализ проблем процесса 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875463" y="1355774"/>
            <a:ext cx="2268537" cy="4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 времени, мин.</a:t>
            </a: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881063" y="1427211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418013" y="1424036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3643306" y="2042030"/>
            <a:ext cx="3111953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just">
              <a:defRPr/>
            </a:pP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918896" y="2022539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8396" y="1844824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9" name="Стрелка: вправо 3"/>
          <p:cNvSpPr/>
          <p:nvPr/>
        </p:nvSpPr>
        <p:spPr>
          <a:xfrm>
            <a:off x="3505646" y="207183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7570127" y="2085330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5" name="TextBox 41"/>
          <p:cNvSpPr txBox="1">
            <a:spLocks noChangeArrowheads="1"/>
          </p:cNvSpPr>
          <p:nvPr/>
        </p:nvSpPr>
        <p:spPr bwMode="auto">
          <a:xfrm>
            <a:off x="3702496" y="2046013"/>
            <a:ext cx="3672408" cy="38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lnSpc>
                <a:spcPct val="80000"/>
              </a:lnSpc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</a:rPr>
              <a:t>Переход к  </a:t>
            </a:r>
            <a:r>
              <a:rPr lang="ru-RU" sz="1200" b="1" dirty="0">
                <a:solidFill>
                  <a:srgbClr val="000000"/>
                </a:solidFill>
                <a:latin typeface="Calibri" pitchFamily="34" charset="0"/>
              </a:rPr>
              <a:t>электронному хранению учебно – методического материала</a:t>
            </a:r>
            <a:endParaRPr lang="ru-RU" altLang="ru-RU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16" name="TextBox 41"/>
          <p:cNvSpPr txBox="1">
            <a:spLocks noChangeArrowheads="1"/>
          </p:cNvSpPr>
          <p:nvPr/>
        </p:nvSpPr>
        <p:spPr bwMode="auto">
          <a:xfrm>
            <a:off x="7918896" y="2778274"/>
            <a:ext cx="660660" cy="2667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8396" y="2660799"/>
            <a:ext cx="8905875" cy="60007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Стрелка: вправо 3"/>
          <p:cNvSpPr/>
          <p:nvPr/>
        </p:nvSpPr>
        <p:spPr>
          <a:xfrm>
            <a:off x="3505646" y="28274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: вправо 3"/>
          <p:cNvSpPr/>
          <p:nvPr/>
        </p:nvSpPr>
        <p:spPr>
          <a:xfrm>
            <a:off x="7565726" y="2911624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0" y="2780928"/>
            <a:ext cx="3478213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Передвижение между кабинетами для уточнения и корректировки информации.</a:t>
            </a:r>
          </a:p>
        </p:txBody>
      </p:sp>
      <p:sp>
        <p:nvSpPr>
          <p:cNvPr id="25622" name="TextBox 41"/>
          <p:cNvSpPr txBox="1">
            <a:spLocks noChangeArrowheads="1"/>
          </p:cNvSpPr>
          <p:nvPr/>
        </p:nvSpPr>
        <p:spPr bwMode="auto">
          <a:xfrm>
            <a:off x="7941120" y="3586138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10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30621" y="3418037"/>
            <a:ext cx="8905875" cy="63658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52787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7565727" y="3610897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6" name="TextBox 41"/>
          <p:cNvSpPr txBox="1">
            <a:spLocks noChangeArrowheads="1"/>
          </p:cNvSpPr>
          <p:nvPr/>
        </p:nvSpPr>
        <p:spPr bwMode="auto">
          <a:xfrm>
            <a:off x="179512" y="3501008"/>
            <a:ext cx="3281362" cy="3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Отсутствие самоорганизации.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79912" y="2693725"/>
            <a:ext cx="3594992" cy="607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Стандартизация размещения </a:t>
            </a:r>
            <a:r>
              <a:rPr lang="ru-RU" sz="1200" b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дид</a:t>
            </a: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ru-RU" sz="12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м</a:t>
            </a: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атериалов и инвентаря. Визуализация мест хранения (цветными указателями, папками)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779912" y="3479046"/>
            <a:ext cx="3594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Стандартизация размещения </a:t>
            </a: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дидактических и методических  материалов в поле зрения группы. Перевод данных в электронную форму</a:t>
            </a:r>
          </a:p>
        </p:txBody>
      </p:sp>
      <p:sp>
        <p:nvSpPr>
          <p:cNvPr id="51" name="TextBox 41"/>
          <p:cNvSpPr txBox="1">
            <a:spLocks noChangeArrowheads="1"/>
          </p:cNvSpPr>
          <p:nvPr/>
        </p:nvSpPr>
        <p:spPr bwMode="auto">
          <a:xfrm>
            <a:off x="251520" y="1933891"/>
            <a:ext cx="3168650" cy="57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Временные потери на поиск и корректировку учебно – методического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35829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7944" y="1754220"/>
            <a:ext cx="1661801" cy="27031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100" dirty="0" smtClean="0"/>
              <a:t>Рабочее место воспитателя</a:t>
            </a:r>
          </a:p>
          <a:p>
            <a:pPr>
              <a:defRPr/>
            </a:pPr>
            <a:endParaRPr lang="ru-RU" sz="1100" dirty="0" smtClean="0"/>
          </a:p>
          <a:p>
            <a:pPr algn="ctr">
              <a:defRPr/>
            </a:pPr>
            <a:r>
              <a:rPr lang="ru-RU" sz="1100" b="1" dirty="0" smtClean="0"/>
              <a:t>Поиск</a:t>
            </a:r>
          </a:p>
          <a:p>
            <a:pPr algn="ctr">
              <a:defRPr/>
            </a:pPr>
            <a:r>
              <a:rPr lang="ru-RU" sz="1100" b="1" dirty="0" smtClean="0"/>
              <a:t>Учебно-методических  материалов: </a:t>
            </a:r>
            <a:r>
              <a:rPr lang="ru-RU" sz="1100" dirty="0" smtClean="0"/>
              <a:t>конспекты, сценарии на бумажных носителях (я ящиках, на рабочих столах,  на полках шкафов, в электронном виде, файлы на компьютере).</a:t>
            </a:r>
          </a:p>
          <a:p>
            <a:pPr algn="ctr">
              <a:defRPr/>
            </a:pPr>
            <a:r>
              <a:rPr lang="ru-RU" sz="1100" dirty="0" smtClean="0"/>
              <a:t>(5 </a:t>
            </a:r>
            <a:r>
              <a:rPr lang="ru-RU" sz="1100" dirty="0" smtClean="0"/>
              <a:t>мин.)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508" y="1772816"/>
            <a:ext cx="360040" cy="12144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7816" y="1321264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130255" y="2211825"/>
            <a:ext cx="39299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250764" y="2165156"/>
            <a:ext cx="42255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19620" y="1753249"/>
            <a:ext cx="1628903" cy="26612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100" dirty="0"/>
              <a:t>Рабочее место воспитателя</a:t>
            </a:r>
          </a:p>
          <a:p>
            <a:pPr>
              <a:defRPr/>
            </a:pPr>
            <a:endParaRPr lang="ru-RU" sz="1100" dirty="0"/>
          </a:p>
          <a:p>
            <a:pPr algn="ctr">
              <a:defRPr/>
            </a:pPr>
            <a:r>
              <a:rPr lang="ru-RU" sz="1100" b="1" dirty="0" smtClean="0"/>
              <a:t>Отбор расходных материалов: </a:t>
            </a:r>
            <a:r>
              <a:rPr lang="ru-RU" sz="1100" dirty="0" smtClean="0"/>
              <a:t>бумага, клей, краски, карандаши;</a:t>
            </a:r>
          </a:p>
          <a:p>
            <a:pPr algn="ctr">
              <a:defRPr/>
            </a:pPr>
            <a:r>
              <a:rPr lang="ru-RU" sz="1100" dirty="0" smtClean="0"/>
              <a:t>Инвентаря: кисти, ножницы, доски для лепки. ( на полках шкафа)</a:t>
            </a:r>
          </a:p>
          <a:p>
            <a:pPr algn="ctr">
              <a:defRPr/>
            </a:pPr>
            <a:r>
              <a:rPr lang="ru-RU" sz="1100" dirty="0" smtClean="0"/>
              <a:t>(10 мин.)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73318" y="1749239"/>
            <a:ext cx="1538641" cy="26489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100" dirty="0"/>
              <a:t>Рабочее место воспитателя</a:t>
            </a:r>
          </a:p>
          <a:p>
            <a:pPr>
              <a:defRPr/>
            </a:pPr>
            <a:endParaRPr lang="ru-RU" sz="1100" dirty="0"/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Поиск дидактических материалов: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Демонстрационных и раздаточный материал (на полках шкафов, мультимедийные презентации, файлы на компьютере)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(5 </a:t>
            </a:r>
            <a:r>
              <a:rPr lang="ru-RU" sz="1100" dirty="0" smtClean="0">
                <a:solidFill>
                  <a:schemeClr val="tx1"/>
                </a:solidFill>
              </a:rPr>
              <a:t>мин.)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46350" y="1415904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3</a:t>
            </a:r>
            <a:endParaRPr lang="ru-RU" sz="9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38571" y="1388877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2</a:t>
            </a:r>
            <a:endParaRPr lang="ru-RU" sz="9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607298" y="1711758"/>
            <a:ext cx="357190" cy="13573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83568" y="188640"/>
            <a:ext cx="7773272" cy="13573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30238" algn="l"/>
              </a:tabLst>
            </a:pPr>
            <a:r>
              <a:rPr lang="ru-RU" sz="2000" dirty="0">
                <a:solidFill>
                  <a:schemeClr val="accent1"/>
                </a:solidFill>
                <a:latin typeface="Franklin Gothic Medium" pitchFamily="34" charset="0"/>
              </a:rPr>
              <a:t>Карта целевого состояния </a:t>
            </a:r>
            <a: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  <a:t>процесса</a:t>
            </a:r>
          </a:p>
          <a:p>
            <a:pPr>
              <a:tabLst>
                <a:tab pos="630238" algn="l"/>
              </a:tabLst>
            </a:pPr>
            <a:r>
              <a:rPr lang="ru-RU" sz="2000" dirty="0" smtClean="0">
                <a:latin typeface="Franklin Gothic Medium" pitchFamily="34" charset="0"/>
              </a:rPr>
              <a:t>«Оптимизация процесса подготовки воспитателей к рабочей смене. Введение системы 5S»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3809" y="561077"/>
            <a:ext cx="306019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1600" b="1" dirty="0" smtClean="0">
              <a:solidFill>
                <a:srgbClr val="C00000"/>
              </a:solidFill>
              <a:cs typeface="Arial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C00000"/>
                </a:solidFill>
                <a:cs typeface="Arial" charset="0"/>
              </a:rPr>
              <a:t>ВПП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C00000"/>
                </a:solidFill>
                <a:cs typeface="Arial" charset="0"/>
              </a:rPr>
              <a:t> (время протекания процесса) 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C00000"/>
                </a:solidFill>
                <a:cs typeface="Arial" charset="0"/>
              </a:rPr>
              <a:t>40</a:t>
            </a:r>
            <a:r>
              <a:rPr lang="en-US" sz="14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cs typeface="Arial" charset="0"/>
              </a:rPr>
              <a:t>мин.</a:t>
            </a:r>
            <a:endParaRPr lang="ru-RU" sz="14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31439" y="1412454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6151865" y="2246661"/>
            <a:ext cx="39299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8173763" y="2251100"/>
            <a:ext cx="39299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544860" y="1796117"/>
            <a:ext cx="1628903" cy="26612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100" dirty="0"/>
              <a:t>Рабочее место воспитателя</a:t>
            </a:r>
          </a:p>
          <a:p>
            <a:pPr>
              <a:defRPr/>
            </a:pPr>
            <a:endParaRPr lang="ru-RU" sz="1100" dirty="0"/>
          </a:p>
          <a:p>
            <a:pPr algn="ctr">
              <a:defRPr/>
            </a:pPr>
            <a:r>
              <a:rPr lang="ru-RU" sz="1100" b="1" dirty="0" smtClean="0"/>
              <a:t>Подготовка раздаточного материала:  </a:t>
            </a:r>
            <a:r>
              <a:rPr lang="ru-RU" sz="1100" dirty="0" smtClean="0"/>
              <a:t>карточки, тетради, листы, материал для лепки, аппликации.</a:t>
            </a:r>
          </a:p>
          <a:p>
            <a:pPr>
              <a:defRPr/>
            </a:pPr>
            <a:r>
              <a:rPr lang="ru-RU" sz="1100" dirty="0" smtClean="0"/>
              <a:t>(в ящиках, на </a:t>
            </a:r>
            <a:r>
              <a:rPr lang="ru-RU" sz="1100" dirty="0"/>
              <a:t>полках шкафа</a:t>
            </a:r>
            <a:r>
              <a:rPr lang="ru-RU" sz="1100" dirty="0" smtClean="0"/>
              <a:t>)</a:t>
            </a:r>
          </a:p>
          <a:p>
            <a:pPr>
              <a:defRPr/>
            </a:pPr>
            <a:r>
              <a:rPr lang="ru-RU" sz="1100" dirty="0" smtClean="0"/>
              <a:t>(20 </a:t>
            </a:r>
            <a:r>
              <a:rPr lang="ru-RU" sz="1100" dirty="0" smtClean="0"/>
              <a:t>мин.)</a:t>
            </a:r>
            <a:endParaRPr lang="ru-RU" sz="1100" dirty="0"/>
          </a:p>
          <a:p>
            <a:pPr algn="ctr">
              <a:defRPr/>
            </a:pPr>
            <a:endParaRPr lang="ru-RU" sz="1100" dirty="0"/>
          </a:p>
        </p:txBody>
      </p:sp>
      <p:pic>
        <p:nvPicPr>
          <p:cNvPr id="3074" name="Picture 2" descr="C:\Users\Маргарита\Downloads\WhatsApp Image 2022-01-18 at 17.28.5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7" y="4884068"/>
            <a:ext cx="199941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гарита\Desktop\Безымянный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3"/>
          <a:stretch/>
        </p:blipFill>
        <p:spPr bwMode="auto">
          <a:xfrm>
            <a:off x="2313213" y="4945704"/>
            <a:ext cx="2013539" cy="150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гарита\Downloads\WhatsApp Image 2022-01-18 at 17.29.0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32" y="4947548"/>
            <a:ext cx="2237515" cy="167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ргарита\Downloads\WhatsApp Image 2022-01-18 at 17.28.57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93" y="4945704"/>
            <a:ext cx="2237515" cy="167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14488"/>
            <a:ext cx="7670086" cy="1200329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риглашаем </a:t>
            </a:r>
            <a:br>
              <a:rPr sz="3600" b="1" smtClean="0"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latin typeface="Times New Roman" pitchFamily="18" charset="0"/>
                <a:cs typeface="Times New Roman" pitchFamily="18" charset="0"/>
              </a:rPr>
              <a:t>к сотрудничеству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941168"/>
            <a:ext cx="3308732" cy="107721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hlinkClick r:id="rId2"/>
              </a:rPr>
              <a:t>karamelka29.kuz-edu.ru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E-mail: </a:t>
            </a:r>
            <a:r>
              <a:rPr lang="en-US" sz="2000" dirty="0">
                <a:hlinkClick r:id="rId3"/>
              </a:rPr>
              <a:t>karamelka.029@bk.ru</a:t>
            </a:r>
            <a:endParaRPr lang="ru-RU" sz="2000" dirty="0"/>
          </a:p>
        </p:txBody>
      </p:sp>
      <p:pic>
        <p:nvPicPr>
          <p:cNvPr id="6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2008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11368</TotalTime>
  <Words>546</Words>
  <Application>Microsoft Office PowerPoint</Application>
  <PresentationFormat>Экран (4:3)</PresentationFormat>
  <Paragraphs>122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Оптимизация процесса подготовки воспитателей к рабочей смене. Введение системы 5S.</vt:lpstr>
      <vt:lpstr>Команда проекта</vt:lpstr>
      <vt:lpstr>Паспорт проекта  </vt:lpstr>
      <vt:lpstr>Пирамида проблем</vt:lpstr>
      <vt:lpstr>Презентация PowerPoint</vt:lpstr>
      <vt:lpstr>Анализ проблем процесса  </vt:lpstr>
      <vt:lpstr>Презентация PowerPoint</vt:lpstr>
      <vt:lpstr>Приглашаем  к сотрудничеству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Маргарита</cp:lastModifiedBy>
  <cp:revision>668</cp:revision>
  <cp:lastPrinted>2019-02-18T01:46:55Z</cp:lastPrinted>
  <dcterms:created xsi:type="dcterms:W3CDTF">2007-01-29T08:57:19Z</dcterms:created>
  <dcterms:modified xsi:type="dcterms:W3CDTF">2022-01-18T11:07:52Z</dcterms:modified>
</cp:coreProperties>
</file>